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5" r:id="rId3"/>
    <p:sldId id="258" r:id="rId4"/>
    <p:sldId id="296" r:id="rId5"/>
    <p:sldId id="259" r:id="rId6"/>
    <p:sldId id="289" r:id="rId7"/>
    <p:sldId id="260" r:id="rId8"/>
    <p:sldId id="261" r:id="rId9"/>
    <p:sldId id="262" r:id="rId10"/>
    <p:sldId id="290" r:id="rId11"/>
    <p:sldId id="288" r:id="rId12"/>
    <p:sldId id="267" r:id="rId13"/>
    <p:sldId id="278" r:id="rId14"/>
    <p:sldId id="291" r:id="rId15"/>
    <p:sldId id="268" r:id="rId16"/>
    <p:sldId id="276" r:id="rId17"/>
    <p:sldId id="269" r:id="rId18"/>
    <p:sldId id="270" r:id="rId19"/>
    <p:sldId id="294" r:id="rId20"/>
    <p:sldId id="292" r:id="rId21"/>
    <p:sldId id="29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3" d="100"/>
          <a:sy n="53" d="100"/>
        </p:scale>
        <p:origin x="-750" y="-90"/>
      </p:cViewPr>
      <p:guideLst>
        <p:guide orient="horz" pos="216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A20C3F-19BF-448E-A5F4-C096EB910B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E7817-E187-4207-9070-4247E7856398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80"/>
                </a:solidFill>
                <a:latin typeface="Verdana" pitchFamily="34" charset="0"/>
              </a:rPr>
              <a:t>The requirement for manifestation determinations comes from </a:t>
            </a:r>
            <a:r>
              <a:rPr lang="en-US" sz="900">
                <a:solidFill>
                  <a:srgbClr val="000080"/>
                </a:solidFill>
                <a:latin typeface="Verdana" pitchFamily="34" charset="0"/>
              </a:rPr>
              <a:t>707 KAR 1:340, Section 11… </a:t>
            </a:r>
          </a:p>
          <a:p>
            <a:endParaRPr lang="en-US">
              <a:solidFill>
                <a:srgbClr val="000080"/>
              </a:solidFill>
              <a:latin typeface="Verdana" pitchFamily="34" charset="0"/>
            </a:endParaRPr>
          </a:p>
          <a:p>
            <a:endParaRPr lang="en-US">
              <a:solidFill>
                <a:srgbClr val="000080"/>
              </a:solidFill>
              <a:latin typeface="Verdana" pitchFamily="34" charset="0"/>
            </a:endParaRPr>
          </a:p>
          <a:p>
            <a:r>
              <a:rPr lang="en-US" sz="1000">
                <a:solidFill>
                  <a:srgbClr val="000080"/>
                </a:solidFill>
                <a:latin typeface="Verdana" pitchFamily="34" charset="0"/>
              </a:rPr>
              <a:t>The interpretation has been that if the district is contemplating expulsion or have reached their 10 day suspension limit (both would result a change in placement), then the ARC must take steps (a) and (b). 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C981C-6D10-4A96-8D7A-C5716164F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DFAFB-C5FB-420A-BB77-8BB8A75C0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219-A032-4423-B2B3-6DEED0EEF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FE1650-58C7-4A58-B764-AA4F15E36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14E138-4A25-4B64-9893-073BBA58F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2DA28E-47D1-4760-9EBE-52B921E2A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275AC-07A5-41E2-8405-7F5D26F22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5525B-C387-4495-B77E-DFC9E4A21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2A873-403C-41D9-82C6-CEC71AC4E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60C40-558B-437B-ABE4-BA8D034BA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55FC1-2936-42DA-A37D-C2DC10DA2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E668D-C3BE-4599-9671-B929BB56F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2C7C5-1F10-4AF6-B94A-7FAF62B78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F7504-E182-429A-A220-2CBA17E1E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B7AA8F-5C54-4B17-89C4-6B616770D2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8429-EB94-4689-8C0A-1262C21357E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620000" cy="2057400"/>
          </a:xfrm>
        </p:spPr>
        <p:txBody>
          <a:bodyPr/>
          <a:lstStyle/>
          <a:p>
            <a:r>
              <a:rPr lang="en-US" sz="6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Manifestation Determination</a:t>
            </a:r>
          </a:p>
        </p:txBody>
      </p:sp>
      <p:pic>
        <p:nvPicPr>
          <p:cNvPr id="2052" name="Picture 4" descr="C:\Program Files\Microsoft Office\Clipart\corpbas\j0079061.wmf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3733800"/>
            <a:ext cx="4038600" cy="2590800"/>
          </a:xfrm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DE89-CD53-4BC8-9C45-2F96682E419E}" type="slidenum">
              <a:rPr lang="en-US"/>
              <a:pPr/>
              <a:t>10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200" b="1"/>
              <a:t>Step 3:  Consider the Guiding Questions</a:t>
            </a:r>
          </a:p>
        </p:txBody>
      </p:sp>
      <p:graphicFrame>
        <p:nvGraphicFramePr>
          <p:cNvPr id="47147" name="Group 43"/>
          <p:cNvGraphicFramePr>
            <a:graphicFrameLocks noGrp="1"/>
          </p:cNvGraphicFramePr>
          <p:nvPr>
            <p:ph type="tbl" idx="1"/>
          </p:nvPr>
        </p:nvGraphicFramePr>
        <p:xfrm>
          <a:off x="381000" y="914400"/>
          <a:ext cx="8458200" cy="5927725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281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                             Were the services,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goals, strategies and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placements identified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 the IEP appropriate?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0" marR="0" lvl="4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         </a:t>
                      </a:r>
                    </a:p>
                    <a:p>
                      <a:pPr marL="1828800" marR="0" lvl="4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If the items in the previous question were appropriate, were the components or requirements of the IEP provided and implemented as written in the IEP?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075">
                <a:tc>
                  <a:txBody>
                    <a:bodyPr/>
                    <a:lstStyle/>
                    <a:p>
                      <a:pPr marL="1828800" marR="0" lvl="4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1828800" marR="0" lvl="4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Did the disability impair the student’s ability to comprehend the impact and consequences of his/her behavior?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0" marR="0" lvl="2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914400" marR="0" lvl="2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Did the student’s ability impair his/her ability to control his/her behavior the situation in question?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123" name="Picture 19" descr="C:\Program Files\Microsoft Office\Clipart\standard\stddir4\sy0047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1447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26" name="Picture 22" descr="C:\Program Files\Microsoft Office\Clipart\standard\stddir4\sy0047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114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38" name="Picture 34" descr="C:\Program Files\Microsoft Office\Clipart\standard\stddir4\sy00479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648200"/>
            <a:ext cx="1282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48" name="Picture 44" descr="C:\Program Files\Microsoft Office\Clipart\standard\stddir4\sy0048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419600"/>
            <a:ext cx="1090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0AAC-F485-490C-AC36-8038FD680DFF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467600" cy="2057400"/>
          </a:xfrm>
        </p:spPr>
        <p:txBody>
          <a:bodyPr/>
          <a:lstStyle/>
          <a:p>
            <a:r>
              <a:rPr lang="en-US" sz="6000" b="1"/>
              <a:t>Let’s Analyze These Four Questions:</a:t>
            </a:r>
          </a:p>
        </p:txBody>
      </p:sp>
      <p:pic>
        <p:nvPicPr>
          <p:cNvPr id="44036" name="Picture 4" descr="C:\Program Files\Microsoft Office\Clipart\standard\stddir4\pe02436_.wmf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3429000"/>
            <a:ext cx="3733800" cy="2667000"/>
          </a:xfr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480-0D19-4E02-94A4-807928990E21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6248400" cy="1143000"/>
          </a:xfrm>
        </p:spPr>
        <p:txBody>
          <a:bodyPr/>
          <a:lstStyle/>
          <a:p>
            <a:r>
              <a:rPr lang="en-US" sz="2800" b="1">
                <a:solidFill>
                  <a:srgbClr val="FF3300"/>
                </a:solidFill>
              </a:rPr>
              <a:t>Were the services, goals, strategies and placements identified in the IEP appropriate?</a:t>
            </a:r>
            <a:br>
              <a:rPr lang="en-US" sz="2800" b="1">
                <a:solidFill>
                  <a:srgbClr val="FF3300"/>
                </a:solidFill>
              </a:rPr>
            </a:b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 b="1"/>
          </a:p>
          <a:p>
            <a:pPr>
              <a:buFontTx/>
              <a:buNone/>
            </a:pPr>
            <a:r>
              <a:rPr lang="en-US" sz="2800" b="1"/>
              <a:t>ARC should consider:</a:t>
            </a:r>
          </a:p>
          <a:p>
            <a:pPr lvl="1"/>
            <a:r>
              <a:rPr lang="en-US" b="1"/>
              <a:t>Was there a decrease in inappropriate behavior as a result of the IEP &amp; placement?</a:t>
            </a:r>
          </a:p>
          <a:p>
            <a:pPr lvl="2"/>
            <a:endParaRPr lang="en-US" sz="2800" b="1"/>
          </a:p>
          <a:p>
            <a:pPr lvl="1"/>
            <a:r>
              <a:rPr lang="en-US" b="1"/>
              <a:t>Was there an increase in socially acceptable replacement skills as a result of the IEP &amp;</a:t>
            </a:r>
            <a:r>
              <a:rPr lang="en-US"/>
              <a:t> </a:t>
            </a:r>
            <a:r>
              <a:rPr lang="en-US" b="1"/>
              <a:t>placement?</a:t>
            </a:r>
          </a:p>
          <a:p>
            <a:endParaRPr lang="en-US" sz="2800"/>
          </a:p>
          <a:p>
            <a:endParaRPr lang="en-US" sz="2800"/>
          </a:p>
          <a:p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16390" name="Picture 6" descr="C:\Program Files\Microsoft Office\Clipart\standard\stddir4\sy0047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A105-C49F-4CD1-986A-3BF082408C26}" type="slidenum">
              <a:rPr lang="en-US"/>
              <a:pPr/>
              <a:t>13</a:t>
            </a:fld>
            <a:endParaRPr lang="en-US"/>
          </a:p>
        </p:txBody>
      </p:sp>
      <p:pic>
        <p:nvPicPr>
          <p:cNvPr id="31752" name="Picture 1032" descr="C:\Program Files\Microsoft Office\Clipart\standard\stddir4\sy00477_.wmf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609600"/>
            <a:ext cx="1371600" cy="1041400"/>
          </a:xfrm>
          <a:noFill/>
          <a:ln/>
        </p:spPr>
      </p:pic>
      <p:sp>
        <p:nvSpPr>
          <p:cNvPr id="31747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If the answer is “</a:t>
            </a:r>
            <a:r>
              <a:rPr lang="en-US" sz="2400" b="1"/>
              <a:t>yes”</a:t>
            </a:r>
            <a:r>
              <a:rPr lang="en-US" sz="2400"/>
              <a:t>:</a:t>
            </a:r>
          </a:p>
          <a:p>
            <a:r>
              <a:rPr lang="en-US" sz="2400"/>
              <a:t>The behavior is most likely not a manifestation of the child’s disability;</a:t>
            </a:r>
          </a:p>
          <a:p>
            <a:pPr lvl="1"/>
            <a:endParaRPr lang="en-US"/>
          </a:p>
          <a:p>
            <a:r>
              <a:rPr lang="en-US" sz="2400"/>
              <a:t>Continue with the process</a:t>
            </a:r>
          </a:p>
          <a:p>
            <a:pPr lvl="1"/>
            <a:endParaRPr lang="en-US"/>
          </a:p>
        </p:txBody>
      </p:sp>
      <p:sp>
        <p:nvSpPr>
          <p:cNvPr id="31754" name="Rectangle 103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If the answer is “</a:t>
            </a:r>
            <a:r>
              <a:rPr lang="en-US" sz="2400" b="1"/>
              <a:t>no”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</a:pPr>
            <a:r>
              <a:rPr lang="en-US" sz="2400"/>
              <a:t>The behavior is most likely a manifestation of the child’s disability.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The responsibility is the school’s and no further discipline for the incident can occur, but more restrictive placements could be suggested for discussion at the ARC meeting.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31753" name="Rectangle 1033"/>
          <p:cNvSpPr>
            <a:spLocks noChangeArrowheads="1"/>
          </p:cNvSpPr>
          <p:nvPr/>
        </p:nvSpPr>
        <p:spPr bwMode="auto">
          <a:xfrm>
            <a:off x="2514600" y="381000"/>
            <a:ext cx="601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3300"/>
                </a:solidFill>
              </a:rPr>
              <a:t>Were the services, goals, strategies and placements identified in the IEP 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5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CAF0-C7DA-40BF-8400-5CFFE522F11E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b="1"/>
              <a:t>Decide if  the behavior will require a</a:t>
            </a:r>
          </a:p>
          <a:p>
            <a:pPr lvl="1">
              <a:buFontTx/>
              <a:buNone/>
            </a:pPr>
            <a:r>
              <a:rPr lang="en-US" b="1"/>
              <a:t>suspension of longer than 10 consecutive days</a:t>
            </a:r>
          </a:p>
          <a:p>
            <a:pPr lvl="1">
              <a:buFontTx/>
              <a:buNone/>
            </a:pPr>
            <a:r>
              <a:rPr lang="en-US" b="1"/>
              <a:t>OR will result in a total for the current school</a:t>
            </a:r>
          </a:p>
          <a:p>
            <a:pPr lvl="1">
              <a:buFontTx/>
              <a:buNone/>
            </a:pPr>
            <a:r>
              <a:rPr lang="en-US" b="1"/>
              <a:t>year exceeding 10 school days.</a:t>
            </a:r>
          </a:p>
          <a:p>
            <a:pPr lvl="1"/>
            <a:endParaRPr lang="en-US" b="1"/>
          </a:p>
          <a:p>
            <a:pPr lvl="1"/>
            <a:endParaRPr lang="en-US" b="1"/>
          </a:p>
          <a:p>
            <a:pPr lvl="1" algn="ctr">
              <a:buFontTx/>
              <a:buNone/>
            </a:pPr>
            <a:endParaRPr lang="en-US" b="1"/>
          </a:p>
          <a:p>
            <a:endParaRPr lang="en-US"/>
          </a:p>
        </p:txBody>
      </p:sp>
      <p:pic>
        <p:nvPicPr>
          <p:cNvPr id="51204" name="Picture 4" descr="C:\Program Files\Microsoft Office\Clipart\standard\stddir1\bd0555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667000"/>
            <a:ext cx="35226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65C2-6621-4C75-8290-0B60F715C01F}" type="slidenum">
              <a:rPr lang="en-US"/>
              <a:pPr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6324600" cy="1143000"/>
          </a:xfrm>
        </p:spPr>
        <p:txBody>
          <a:bodyPr/>
          <a:lstStyle/>
          <a:p>
            <a:r>
              <a:rPr lang="en-US" sz="2800" b="1">
                <a:solidFill>
                  <a:srgbClr val="FF3300"/>
                </a:solidFill>
              </a:rPr>
              <a:t>Were the components or requirements of the IEP provided and implemented as written in the IEP?</a:t>
            </a:r>
            <a:br>
              <a:rPr lang="en-US" sz="2800" b="1">
                <a:solidFill>
                  <a:srgbClr val="FF3300"/>
                </a:solidFill>
              </a:rPr>
            </a:b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ARC should:</a:t>
            </a:r>
          </a:p>
          <a:p>
            <a:pPr>
              <a:lnSpc>
                <a:spcPct val="90000"/>
              </a:lnSpc>
            </a:pPr>
            <a:r>
              <a:rPr lang="en-US"/>
              <a:t>Interview teachers, support personnel, parents and student;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Compare content of IEP with actual implementation records and the placement</a:t>
            </a:r>
            <a:r>
              <a:rPr lang="en-US" sz="2400"/>
              <a:t> information.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the answer to this question is “no” then the blame falls on the school.  The ARC may designate a more restrictive placement for the student.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If yes, move on with process.</a:t>
            </a:r>
          </a:p>
        </p:txBody>
      </p:sp>
      <p:pic>
        <p:nvPicPr>
          <p:cNvPr id="17414" name="Picture 6" descr="C:\Program Files\Microsoft Office\Clipart\standard\stddir4\sy0047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1330325" cy="1579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autoUpdateAnimBg="0"/>
      <p:bldP spid="1741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3A24-7324-4DA5-91C8-A17DD927B98A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685800"/>
            <a:ext cx="3810000" cy="5410200"/>
          </a:xfrm>
        </p:spPr>
        <p:txBody>
          <a:bodyPr/>
          <a:lstStyle/>
          <a:p>
            <a:r>
              <a:rPr lang="en-US" sz="2800"/>
              <a:t>Was the student making progress in his/her program?</a:t>
            </a:r>
          </a:p>
          <a:p>
            <a:endParaRPr lang="en-US" sz="2800"/>
          </a:p>
          <a:p>
            <a:pPr lvl="1"/>
            <a:r>
              <a:rPr lang="en-US" sz="2400" b="1"/>
              <a:t>If yes, the behavior is most likely not a manifestation of the child’s disability;</a:t>
            </a:r>
          </a:p>
          <a:p>
            <a:pPr lvl="1"/>
            <a:endParaRPr lang="en-US" sz="2400" b="1"/>
          </a:p>
          <a:p>
            <a:pPr lvl="1"/>
            <a:r>
              <a:rPr lang="en-US" sz="2400" b="1"/>
              <a:t>If no, the behavior is most likely a manifestation of the child’s disability.</a:t>
            </a:r>
          </a:p>
        </p:txBody>
      </p:sp>
      <p:pic>
        <p:nvPicPr>
          <p:cNvPr id="29701" name="Picture 5" descr="C:\Program Files\Common Files\Microsoft Shared\Clipart\cagcat50\bs0206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141538"/>
            <a:ext cx="3810000" cy="379253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ECD93-CCAD-44E8-B3AF-7D7B2A1EE3B4}" type="slidenum">
              <a:rPr lang="en-US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5791200" cy="1143000"/>
          </a:xfrm>
        </p:spPr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Did the disability impair the student’s ability to comprehend the impact and consequences of his/her behavior?</a:t>
            </a:r>
            <a:br>
              <a:rPr lang="en-US" sz="2800">
                <a:solidFill>
                  <a:srgbClr val="FF3300"/>
                </a:solidFill>
              </a:rPr>
            </a:b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4191000" cy="3962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Conduct a </a:t>
            </a:r>
            <a:r>
              <a:rPr lang="en-US" sz="2000" b="1"/>
              <a:t>student interview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to determine:</a:t>
            </a:r>
          </a:p>
          <a:p>
            <a:pPr>
              <a:lnSpc>
                <a:spcPct val="90000"/>
              </a:lnSpc>
            </a:pPr>
            <a:r>
              <a:rPr lang="en-US" sz="2000"/>
              <a:t>If the child can communicate the consequences of the behavior;  and</a:t>
            </a:r>
          </a:p>
          <a:p>
            <a:pPr>
              <a:lnSpc>
                <a:spcPct val="90000"/>
              </a:lnSpc>
            </a:pPr>
            <a:r>
              <a:rPr lang="en-US" sz="2000"/>
              <a:t>If he/she understands the adverse effect of the behavior on self and others.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Conduct </a:t>
            </a:r>
            <a:r>
              <a:rPr lang="en-US" sz="2000" b="1"/>
              <a:t>staff and parent interviews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to determine their perspectives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to whether the child understands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the consequences of his/her actions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and the adverse effect effect of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behavior on self and others.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</a:pPr>
            <a:endParaRPr lang="en-US" sz="220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r>
              <a:rPr lang="en-US" sz="2000"/>
              <a:t>If the answer to this question (&amp; number 4) is </a:t>
            </a:r>
            <a:r>
              <a:rPr lang="en-US" sz="2000" b="1"/>
              <a:t>“no”</a:t>
            </a:r>
            <a:r>
              <a:rPr lang="en-US" sz="2000"/>
              <a:t> there is </a:t>
            </a:r>
            <a:r>
              <a:rPr lang="en-US" sz="2000" b="1"/>
              <a:t>NO</a:t>
            </a:r>
            <a:r>
              <a:rPr lang="en-US" sz="2000"/>
              <a:t> manifestation of the disability in the behaviors of the child and the student is subject to the same discipline as used for non-disabled students.</a:t>
            </a:r>
          </a:p>
          <a:p>
            <a:endParaRPr lang="en-US" sz="2000">
              <a:solidFill>
                <a:srgbClr val="FF3300"/>
              </a:solidFill>
            </a:endParaRPr>
          </a:p>
          <a:p>
            <a:r>
              <a:rPr lang="en-US" sz="2000"/>
              <a:t>If  the answer is </a:t>
            </a:r>
            <a:r>
              <a:rPr lang="en-US" sz="2000" b="1"/>
              <a:t>“yes”,</a:t>
            </a:r>
            <a:r>
              <a:rPr lang="en-US" sz="2000"/>
              <a:t> then there can be no suspension of the child.</a:t>
            </a:r>
          </a:p>
        </p:txBody>
      </p:sp>
      <p:pic>
        <p:nvPicPr>
          <p:cNvPr id="21509" name="Picture 5" descr="C:\Program Files\Microsoft Office\Clipart\standard\stddir4\sy0047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1600200" cy="141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  <p:bldP spid="2150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115ED-298E-47C7-9B34-850D24EA25D7}" type="slidenum">
              <a:rPr lang="en-US"/>
              <a:pPr/>
              <a:t>18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6400800" cy="1143000"/>
          </a:xfrm>
        </p:spPr>
        <p:txBody>
          <a:bodyPr/>
          <a:lstStyle/>
          <a:p>
            <a:r>
              <a:rPr lang="en-US" sz="2800" b="1">
                <a:solidFill>
                  <a:srgbClr val="FF3300"/>
                </a:solidFill>
              </a:rPr>
              <a:t>Did the student’s ability impair his/her ability to control his/her behavior the situation in question?</a:t>
            </a:r>
            <a:br>
              <a:rPr lang="en-US" sz="2800" b="1">
                <a:solidFill>
                  <a:srgbClr val="FF3300"/>
                </a:solidFill>
              </a:rPr>
            </a:br>
            <a:endParaRPr lang="en-US" sz="2800" b="1">
              <a:solidFill>
                <a:srgbClr val="FF33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40386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/>
              <a:t>Obtain and review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/>
              <a:t>information from staff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/>
              <a:t>parents  regarding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/>
              <a:t>student’s prior behavior.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200"/>
          </a:p>
          <a:p>
            <a:pPr>
              <a:lnSpc>
                <a:spcPct val="90000"/>
              </a:lnSpc>
            </a:pPr>
            <a:r>
              <a:rPr lang="en-US" sz="2200"/>
              <a:t>Is there a pattern of similar behavior?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If yes, the behavior is most likely a manifestation of the child’s disability;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If no, the behavior is most likely not a manifestation of the child’s disability.</a:t>
            </a:r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If the answer to this question (&amp; number 3) is “no” there is NO manifestation of the disability in the behaviors of the child and the student is subject to the same discipline as used for non-disabled students.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2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/>
              <a:t>If the answer is “yes”, then there can be no suspension of the child.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200"/>
          </a:p>
        </p:txBody>
      </p:sp>
      <p:pic>
        <p:nvPicPr>
          <p:cNvPr id="22533" name="Picture 5" descr="C:\Program Files\Microsoft Office\Clipart\standard\stddir4\sy0048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447800" cy="1300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3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C77D-282E-4519-8AC3-8C1CA9FE4064}" type="slidenum">
              <a:rPr lang="en-US"/>
              <a:pPr/>
              <a:t>19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/>
              <a:t>Video…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ctr">
              <a:buFontTx/>
              <a:buNone/>
            </a:pPr>
            <a:endParaRPr lang="en-US" sz="4400" b="1"/>
          </a:p>
          <a:p>
            <a:pPr algn="ctr">
              <a:buFontTx/>
              <a:buNone/>
            </a:pPr>
            <a:r>
              <a:rPr lang="en-US" sz="4400" b="1"/>
              <a:t>How to Discipline Students </a:t>
            </a:r>
          </a:p>
          <a:p>
            <a:pPr algn="ctr">
              <a:buFontTx/>
              <a:buNone/>
            </a:pPr>
            <a:r>
              <a:rPr lang="en-US" sz="4400" b="1"/>
              <a:t>with Disabilities Effectively and Legally</a:t>
            </a:r>
            <a:endParaRPr lang="en-US" sz="4400"/>
          </a:p>
          <a:p>
            <a:pPr algn="r"/>
            <a:r>
              <a:rPr lang="en-US" i="1"/>
              <a:t>LRP Publications</a:t>
            </a:r>
          </a:p>
        </p:txBody>
      </p:sp>
      <p:pic>
        <p:nvPicPr>
          <p:cNvPr id="55300" name="Picture 4" descr="C:\Program Files\Common Files\Microsoft Shared\Clipart\cagcat50\en0050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8600"/>
            <a:ext cx="2911475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1C5D-6F6C-4416-A965-E9EA4915C3BD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Today’s Goals and Objectives….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Define Manifestation Determination</a:t>
            </a:r>
          </a:p>
          <a:p>
            <a:pPr>
              <a:lnSpc>
                <a:spcPct val="90000"/>
              </a:lnSpc>
            </a:pPr>
            <a:r>
              <a:rPr lang="en-US"/>
              <a:t>Discuss when to complete a Manifestation Determination</a:t>
            </a:r>
          </a:p>
          <a:p>
            <a:pPr>
              <a:lnSpc>
                <a:spcPct val="90000"/>
              </a:lnSpc>
            </a:pPr>
            <a:r>
              <a:rPr lang="en-US"/>
              <a:t>Identify the steps in the completion of a Manifestation Determination</a:t>
            </a:r>
          </a:p>
          <a:p>
            <a:pPr>
              <a:lnSpc>
                <a:spcPct val="90000"/>
              </a:lnSpc>
            </a:pPr>
            <a:r>
              <a:rPr lang="en-US"/>
              <a:t>Identify sources of documentation necessary for a completion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of the process</a:t>
            </a:r>
          </a:p>
        </p:txBody>
      </p:sp>
      <p:pic>
        <p:nvPicPr>
          <p:cNvPr id="58372" name="Picture 4" descr="C:\Program Files\Common Files\Microsoft Shared\Clipart\cagcat50\bd0521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25913"/>
            <a:ext cx="2438400" cy="2427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B888C-DFE4-42CB-88FA-6F9DD3893798}" type="slidenum">
              <a:rPr lang="en-US"/>
              <a:pPr/>
              <a:t>20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54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685800"/>
            <a:ext cx="3810000" cy="54102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4400" b="1"/>
              <a:t>Now What?</a:t>
            </a:r>
          </a:p>
          <a:p>
            <a:pPr algn="ctr">
              <a:buFontTx/>
              <a:buNone/>
            </a:pPr>
            <a:endParaRPr lang="en-US" sz="4400" b="1"/>
          </a:p>
          <a:p>
            <a:pPr algn="ctr">
              <a:buFontTx/>
              <a:buNone/>
            </a:pPr>
            <a:r>
              <a:rPr lang="en-US" sz="4400" b="1"/>
              <a:t>Where do I go from here? </a:t>
            </a:r>
            <a:br>
              <a:rPr lang="en-US" sz="4400" b="1"/>
            </a:br>
            <a:endParaRPr lang="en-US" sz="4400" b="1"/>
          </a:p>
          <a:p>
            <a:pPr algn="ctr">
              <a:buFontTx/>
              <a:buNone/>
            </a:pPr>
            <a:endParaRPr lang="en-US" sz="4400" b="1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8" name="Picture 4" descr="C:\Program Files\Microsoft Office\Clipart\standard\stddir1\bd0701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3DE1D-7F8E-4A41-8211-F6082F545CF2}" type="slidenum">
              <a:rPr lang="en-US"/>
              <a:pPr/>
              <a:t>21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/>
              <a:t>Contacting Today’s Presenters….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Keith Lakes, Behavior Consultant</a:t>
            </a:r>
            <a:br>
              <a:rPr lang="en-US" sz="2800"/>
            </a:br>
            <a:r>
              <a:rPr lang="en-US" sz="2800"/>
              <a:t>Upper Cumberland Special Education Cooperative</a:t>
            </a:r>
            <a:br>
              <a:rPr lang="en-US" sz="2800"/>
            </a:br>
            <a:r>
              <a:rPr lang="en-US" sz="2800"/>
              <a:t>Phone:  606-364-4673</a:t>
            </a:r>
            <a:br>
              <a:rPr lang="en-US" sz="2800"/>
            </a:br>
            <a:r>
              <a:rPr lang="en-US" sz="2800"/>
              <a:t>Email:  kalakes@prtcnet.org </a:t>
            </a:r>
          </a:p>
          <a:p>
            <a:endParaRPr lang="en-US" sz="2800"/>
          </a:p>
          <a:p>
            <a:r>
              <a:rPr lang="en-US" sz="2800"/>
              <a:t>Lisa Smith, Instruction/Behavior Consultant</a:t>
            </a:r>
            <a:br>
              <a:rPr lang="en-US" sz="2800"/>
            </a:br>
            <a:r>
              <a:rPr lang="en-US" sz="2800"/>
              <a:t>Upper Cumberland Special Education Cooperative</a:t>
            </a:r>
            <a:br>
              <a:rPr lang="en-US" sz="2800"/>
            </a:br>
            <a:r>
              <a:rPr lang="en-US" sz="2800"/>
              <a:t>Phone:  606-337-3555</a:t>
            </a:r>
            <a:br>
              <a:rPr lang="en-US" sz="2800"/>
            </a:br>
            <a:r>
              <a:rPr lang="en-US" sz="2800"/>
              <a:t>Email:  lisa1959@bellsouth.net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3068-743E-457E-9FB3-E7433EB5DBC7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581400"/>
            <a:ext cx="4495800" cy="2819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400"/>
              <a:t>What is a</a:t>
            </a:r>
          </a:p>
          <a:p>
            <a:pPr algn="ctr">
              <a:buFontTx/>
              <a:buNone/>
            </a:pPr>
            <a:r>
              <a:rPr lang="en-US" sz="3400"/>
              <a:t>MANIFESTATION DETERMINATION?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81000"/>
            <a:ext cx="3810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   </a:t>
            </a:r>
            <a:r>
              <a:rPr lang="en-US"/>
              <a:t>A manifestation determination is a procedure the ARC must complete to determine if a behavior the child is exhibiting is or is not caused by the child’s disability.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4103" name="Picture 7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 descr="C:\Program Files\Common Files\Microsoft Shared\Clipart\cagcat50\bd069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648200"/>
            <a:ext cx="381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6193-EB6C-4A62-85A5-46B6295D433A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914400"/>
          </a:xfrm>
        </p:spPr>
        <p:txBody>
          <a:bodyPr/>
          <a:lstStyle/>
          <a:p>
            <a:pPr algn="l"/>
            <a:r>
              <a:rPr lang="en-US" sz="4000" b="1"/>
              <a:t>When is a Manifestation Determination Necessary?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153400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rgbClr val="FF3300"/>
                </a:solidFill>
                <a:latin typeface="Verdana" pitchFamily="34" charset="0"/>
              </a:rPr>
              <a:t>707 KAR 1:340, Section 11…</a:t>
            </a:r>
            <a:r>
              <a:rPr lang="en-US" sz="2000">
                <a:solidFill>
                  <a:srgbClr val="FF3300"/>
                </a:solidFill>
                <a:latin typeface="Verdana" pitchFamily="34" charset="0"/>
              </a:rPr>
              <a:t>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/>
              <a:t> </a:t>
            </a:r>
            <a:r>
              <a:rPr lang="en-US" sz="2000">
                <a:solidFill>
                  <a:srgbClr val="000080"/>
                </a:solidFill>
                <a:latin typeface="Verdana" pitchFamily="34" charset="0"/>
              </a:rPr>
              <a:t>(1) If an action is contemplated that will result in a change of placement of a child with a disability who has engaged in behavior that violated any rule or code of conduct of the LEA that applies to all children: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000">
              <a:solidFill>
                <a:srgbClr val="000080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90000"/>
              </a:lnSpc>
              <a:buFontTx/>
              <a:buAutoNum type="alphaLcParenBoth"/>
            </a:pPr>
            <a:r>
              <a:rPr lang="en-US" sz="2000">
                <a:solidFill>
                  <a:srgbClr val="000080"/>
                </a:solidFill>
                <a:latin typeface="Verdana" pitchFamily="34" charset="0"/>
              </a:rPr>
              <a:t>not later than the date on which the decision to take action is made, the parents shall be notified of the decision and provided with a copy of procedural safeguards; and </a:t>
            </a:r>
          </a:p>
          <a:p>
            <a:pPr marL="914400" lvl="1" indent="-457200">
              <a:lnSpc>
                <a:spcPct val="90000"/>
              </a:lnSpc>
              <a:buFontTx/>
              <a:buAutoNum type="alphaLcParenBoth"/>
            </a:pPr>
            <a:endParaRPr lang="en-US" sz="2000">
              <a:solidFill>
                <a:srgbClr val="000080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000080"/>
                </a:solidFill>
                <a:latin typeface="Verdana" pitchFamily="34" charset="0"/>
              </a:rPr>
              <a:t>(b) immediately, if possible, but in no case later than ten (10) school days after the date on which the decision to take that action is made, a review by the ARC and other qualified personnel shall be conducted of the relationship between the child's disability and the behavior subject to the disciplinary action.</a:t>
            </a:r>
            <a:r>
              <a:rPr lang="en-US" sz="2000"/>
              <a:t> </a:t>
            </a:r>
            <a:r>
              <a:rPr lang="en-US" sz="2000">
                <a:solidFill>
                  <a:srgbClr val="000080"/>
                </a:solidFill>
                <a:latin typeface="Verdana" pitchFamily="34" charset="0"/>
              </a:rPr>
              <a:t> </a:t>
            </a:r>
            <a:r>
              <a:rPr lang="en-US" sz="2000"/>
              <a:t> </a:t>
            </a:r>
          </a:p>
        </p:txBody>
      </p:sp>
      <p:pic>
        <p:nvPicPr>
          <p:cNvPr id="59396" name="Picture 4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0"/>
            <a:ext cx="2381250" cy="1998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C60F-5DDA-4155-93D2-CF381D7AFEAC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371600"/>
            <a:ext cx="4648200" cy="4724400"/>
          </a:xfrm>
        </p:spPr>
        <p:txBody>
          <a:bodyPr/>
          <a:lstStyle/>
          <a:p>
            <a:r>
              <a:rPr lang="en-US"/>
              <a:t>How does the ARC  arrive at the decision that the behavior the child exhibits is or is not a MANIFESTATION OF THE STUDENT’S DISABILITY???</a:t>
            </a:r>
          </a:p>
        </p:txBody>
      </p:sp>
      <p:pic>
        <p:nvPicPr>
          <p:cNvPr id="8198" name="Picture 6" descr="C:\Program Files\Microsoft Office\Clipart\standard\stddir1\bd07012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371600"/>
            <a:ext cx="2743200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C29-1ACC-4774-8026-0FF2EF692096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Steps Include: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Collect and consider relevant information regarding the incident(s)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Review relevant information already collected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/>
              <a:t>Consideration of guiding questions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/>
          </a:p>
          <a:p>
            <a:pPr marL="609600" indent="-609600">
              <a:lnSpc>
                <a:spcPct val="90000"/>
              </a:lnSpc>
            </a:pPr>
            <a:endParaRPr lang="en-US" sz="30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/>
          </a:p>
        </p:txBody>
      </p:sp>
      <p:pic>
        <p:nvPicPr>
          <p:cNvPr id="45060" name="Picture 4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3581400" cy="303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77575-AB46-40B0-BCC8-A31A4FAB55B5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Step 1:  Collect Relevant Information Regarding the Incident(s)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057400"/>
            <a:ext cx="4648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Collect Information…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Interviews of involved parties;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Interviews of witnesses;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Gather other evidence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Items, Video, Police reports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800" b="1"/>
              <a:t>Evaluation data…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Observation information;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Other data gathered by teachers or other personnel;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Other data in the child’s folder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Documentation of any previous disciplinary actions.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endParaRPr lang="en-US" sz="1800"/>
          </a:p>
        </p:txBody>
      </p:sp>
      <p:pic>
        <p:nvPicPr>
          <p:cNvPr id="9221" name="Picture 5" descr="C:\Program Files\Microsoft Office\Clipart\standard\stddir1\bd06214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133600"/>
            <a:ext cx="2667000" cy="3581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CAC-20B8-4589-8D12-C89B2AA84CFB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Step 2:  Review Relevant Information Regarding the Incident(s)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8100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Review the collected information and existing relevant information such as: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/>
          </a:p>
          <a:p>
            <a:pPr lvl="1">
              <a:lnSpc>
                <a:spcPct val="90000"/>
              </a:lnSpc>
            </a:pPr>
            <a:r>
              <a:rPr lang="en-US" sz="2000" b="1"/>
              <a:t>Evaluation data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Observation information;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Other data gathered by teachers or other personnel;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Other data in the child’s folder</a:t>
            </a:r>
          </a:p>
        </p:txBody>
      </p:sp>
      <p:pic>
        <p:nvPicPr>
          <p:cNvPr id="10245" name="Picture 5" descr="C:\Program Files\Common Files\Microsoft Shared\Clipart\cagcat50\bs00559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90800"/>
            <a:ext cx="3810000" cy="21605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C4BCE-03E2-4326-9D14-2F3D079D1545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/>
              <a:t>OK, we have all that information gathered, now what?</a:t>
            </a:r>
          </a:p>
        </p:txBody>
      </p:sp>
      <p:pic>
        <p:nvPicPr>
          <p:cNvPr id="11269" name="Picture 5" descr="C:\Program Files\Common Files\Microsoft Shared\Clipart\cagcat50\bd06663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86013"/>
            <a:ext cx="3810000" cy="33051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1011</Words>
  <Application>Microsoft Office PowerPoint</Application>
  <PresentationFormat>On-screen Show (4:3)</PresentationFormat>
  <Paragraphs>166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Verdana</vt:lpstr>
      <vt:lpstr>Default Design</vt:lpstr>
      <vt:lpstr>Manifestation Determination</vt:lpstr>
      <vt:lpstr>Today’s Goals and Objectives….</vt:lpstr>
      <vt:lpstr>Slide 3</vt:lpstr>
      <vt:lpstr>When is a Manifestation Determination Necessary?</vt:lpstr>
      <vt:lpstr>Slide 5</vt:lpstr>
      <vt:lpstr>The Steps Include:</vt:lpstr>
      <vt:lpstr>Step 1:  Collect Relevant Information Regarding the Incident(s)</vt:lpstr>
      <vt:lpstr>Step 2:  Review Relevant Information Regarding the Incident(s)</vt:lpstr>
      <vt:lpstr>Slide 9</vt:lpstr>
      <vt:lpstr>Step 3:  Consider the Guiding Questions</vt:lpstr>
      <vt:lpstr>Let’s Analyze These Four Questions:</vt:lpstr>
      <vt:lpstr>Were the services, goals, strategies and placements identified in the IEP appropriate? </vt:lpstr>
      <vt:lpstr>Slide 13</vt:lpstr>
      <vt:lpstr>Slide 14</vt:lpstr>
      <vt:lpstr>Were the components or requirements of the IEP provided and implemented as written in the IEP? </vt:lpstr>
      <vt:lpstr>Slide 16</vt:lpstr>
      <vt:lpstr>Did the disability impair the student’s ability to comprehend the impact and consequences of his/her behavior? </vt:lpstr>
      <vt:lpstr>Did the student’s ability impair his/her ability to control his/her behavior the situation in question? </vt:lpstr>
      <vt:lpstr>Video…</vt:lpstr>
      <vt:lpstr>Slide 20</vt:lpstr>
      <vt:lpstr>Contacting Today’s Presenters….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Manifestation Determination</dc:title>
  <dc:creator>Gary and Lisa Smith</dc:creator>
  <cp:lastModifiedBy>GCBOE</cp:lastModifiedBy>
  <cp:revision>8</cp:revision>
  <dcterms:created xsi:type="dcterms:W3CDTF">2002-04-15T13:08:45Z</dcterms:created>
  <dcterms:modified xsi:type="dcterms:W3CDTF">2011-08-25T15:14:36Z</dcterms:modified>
</cp:coreProperties>
</file>